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  <p:sldId id="256" r:id="rId3"/>
    <p:sldId id="259" r:id="rId4"/>
    <p:sldId id="270" r:id="rId5"/>
    <p:sldId id="264" r:id="rId6"/>
    <p:sldId id="265" r:id="rId7"/>
    <p:sldId id="276" r:id="rId8"/>
    <p:sldId id="280" r:id="rId9"/>
    <p:sldId id="277" r:id="rId10"/>
    <p:sldId id="278" r:id="rId11"/>
    <p:sldId id="279" r:id="rId12"/>
    <p:sldId id="282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02" y="-7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442" y="1060830"/>
            <a:ext cx="8567115" cy="137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6108" y="1068070"/>
            <a:ext cx="8439150" cy="4671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heck.ege.edu.ru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342" y="84201"/>
            <a:ext cx="4855058" cy="274036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Золотым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знаком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«</a:t>
            </a:r>
            <a:r>
              <a:rPr sz="2000" b="1" spc="-15" dirty="0" err="1" smtClean="0">
                <a:solidFill>
                  <a:srgbClr val="C00000"/>
                </a:solidFill>
                <a:latin typeface="Cambria"/>
                <a:cs typeface="Cambria"/>
              </a:rPr>
              <a:t>Отличник</a:t>
            </a:r>
            <a:r>
              <a:rPr sz="2000" b="1" spc="-10" dirty="0" smtClean="0">
                <a:solidFill>
                  <a:srgbClr val="C00000"/>
                </a:solidFill>
                <a:latin typeface="Cambria"/>
                <a:cs typeface="Cambria"/>
              </a:rPr>
              <a:t>»</a:t>
            </a:r>
            <a:r>
              <a:rPr sz="2000" b="1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40" dirty="0">
                <a:solidFill>
                  <a:srgbClr val="001F5F"/>
                </a:solidFill>
                <a:latin typeface="Cambria"/>
                <a:cs typeface="Cambria"/>
              </a:rPr>
              <a:t>будут </a:t>
            </a:r>
            <a:r>
              <a:rPr sz="20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награждать</a:t>
            </a:r>
            <a:r>
              <a:rPr sz="20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школьников,</a:t>
            </a:r>
            <a:r>
              <a:rPr sz="20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mbria"/>
                <a:cs typeface="Cambria"/>
              </a:rPr>
              <a:t>которых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стоит</a:t>
            </a:r>
            <a:r>
              <a:rPr sz="20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отлично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все </a:t>
            </a:r>
            <a:r>
              <a:rPr sz="2000" b="1" spc="-20" dirty="0">
                <a:solidFill>
                  <a:srgbClr val="001F5F"/>
                </a:solidFill>
                <a:latin typeface="Cambria"/>
                <a:cs typeface="Cambria"/>
              </a:rPr>
              <a:t>полугодовые,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mbria"/>
                <a:cs typeface="Cambria"/>
              </a:rPr>
              <a:t>годовые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итоговые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оценки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0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10" dirty="0">
                <a:solidFill>
                  <a:srgbClr val="C00000"/>
                </a:solidFill>
                <a:latin typeface="Cambria"/>
                <a:cs typeface="Cambria"/>
              </a:rPr>
              <a:t>10-м</a:t>
            </a:r>
            <a:r>
              <a:rPr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b="1" spc="-5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b="1" spc="-10" dirty="0" smtClean="0">
                <a:solidFill>
                  <a:srgbClr val="C00000"/>
                </a:solidFill>
                <a:latin typeface="Cambria"/>
                <a:cs typeface="Cambria"/>
              </a:rPr>
              <a:t>11-м</a:t>
            </a:r>
            <a:r>
              <a:rPr b="1" spc="1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C00000"/>
                </a:solidFill>
                <a:latin typeface="Cambria"/>
                <a:cs typeface="Cambria"/>
              </a:rPr>
              <a:t>классах.</a:t>
            </a:r>
            <a:endParaRPr dirty="0">
              <a:latin typeface="Cambria"/>
              <a:cs typeface="Cambria"/>
            </a:endParaRPr>
          </a:p>
          <a:p>
            <a:pPr marL="241300" marR="332105">
              <a:lnSpc>
                <a:spcPts val="2590"/>
              </a:lnSpc>
              <a:spcBef>
                <a:spcPts val="40"/>
              </a:spcBef>
            </a:pPr>
            <a:r>
              <a:rPr sz="2000" b="1" dirty="0" err="1" smtClean="0">
                <a:solidFill>
                  <a:srgbClr val="001F5F"/>
                </a:solidFill>
                <a:latin typeface="Cambria"/>
                <a:cs typeface="Cambria"/>
              </a:rPr>
              <a:t>Ещё</a:t>
            </a:r>
            <a:r>
              <a:rPr sz="2000" b="1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 знака нужно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 по </a:t>
            </a:r>
            <a:r>
              <a:rPr sz="20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 предметам</a:t>
            </a:r>
            <a:r>
              <a:rPr sz="20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20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45" dirty="0">
                <a:solidFill>
                  <a:srgbClr val="001F5F"/>
                </a:solidFill>
                <a:latin typeface="Cambria"/>
                <a:cs typeface="Cambria"/>
              </a:rPr>
              <a:t>выбору.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35" y="3276600"/>
            <a:ext cx="5217165" cy="26962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442595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Серебряный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знак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получат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mbria"/>
                <a:cs typeface="Cambria"/>
              </a:rPr>
              <a:t>которых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не </a:t>
            </a:r>
            <a:r>
              <a:rPr sz="20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более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 двух</a:t>
            </a:r>
            <a:r>
              <a:rPr sz="20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отметок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хорошо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0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10-м</a:t>
            </a:r>
            <a:r>
              <a:rPr sz="20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и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 11-м</a:t>
            </a:r>
            <a:r>
              <a:rPr sz="20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классах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000" dirty="0">
              <a:latin typeface="Cambria"/>
              <a:cs typeface="Cambria"/>
            </a:endParaRPr>
          </a:p>
          <a:p>
            <a:pPr marL="241300">
              <a:lnSpc>
                <a:spcPts val="2415"/>
              </a:lnSpc>
            </a:pP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 получения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награды</a:t>
            </a:r>
            <a:r>
              <a:rPr sz="20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также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нужно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</a:t>
            </a:r>
            <a:endParaRPr sz="2000" dirty="0">
              <a:latin typeface="Cambria"/>
              <a:cs typeface="Cambria"/>
            </a:endParaRPr>
          </a:p>
          <a:p>
            <a:pPr marL="241300">
              <a:lnSpc>
                <a:spcPts val="2735"/>
              </a:lnSpc>
            </a:pP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 обязательным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20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дисциплинам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45" dirty="0">
                <a:solidFill>
                  <a:srgbClr val="001F5F"/>
                </a:solidFill>
                <a:latin typeface="Cambria"/>
                <a:cs typeface="Cambria"/>
              </a:rPr>
              <a:t>выбору.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4201"/>
            <a:ext cx="3629024" cy="651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282702"/>
            <a:ext cx="8405495" cy="2946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Дополнительные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баллы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при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поступлении</a:t>
            </a:r>
            <a:endParaRPr sz="24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 smtClean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2024</a:t>
            </a:r>
            <a:r>
              <a:rPr sz="24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Cambria"/>
                <a:cs typeface="Cambria"/>
              </a:rPr>
              <a:t>году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утверждены</a:t>
            </a:r>
            <a:r>
              <a:rPr sz="24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5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достижений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ВУЗы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могут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давать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поступающим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дополнительные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баллы: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идеальное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сочинение;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золотая</a:t>
            </a:r>
            <a:r>
              <a:rPr sz="2400" b="1" spc="-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медаль;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spcBef>
                <a:spcPts val="5"/>
              </a:spcBef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СПО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отличием;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портфолио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перечнем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личных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достижений;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волонтерство....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88975" cy="639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11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872" cy="685799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90600" y="1676400"/>
            <a:ext cx="71628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Особенности организации и проведения </a:t>
            </a:r>
            <a:r>
              <a:rPr lang="ru-RU" sz="4400" dirty="0" err="1" smtClean="0">
                <a:solidFill>
                  <a:schemeClr val="tx1"/>
                </a:solidFill>
              </a:rPr>
              <a:t>ГИА</a:t>
            </a:r>
            <a:r>
              <a:rPr lang="ru-RU" sz="4400" dirty="0" smtClean="0">
                <a:solidFill>
                  <a:schemeClr val="tx1"/>
                </a:solidFill>
              </a:rPr>
              <a:t> - </a:t>
            </a:r>
            <a:r>
              <a:rPr lang="ru-RU" sz="4400" smtClean="0">
                <a:solidFill>
                  <a:schemeClr val="tx1"/>
                </a:solidFill>
              </a:rPr>
              <a:t>11 </a:t>
            </a:r>
            <a:endParaRPr lang="ru-RU" sz="4400" smtClean="0">
              <a:solidFill>
                <a:schemeClr val="tx1"/>
              </a:solidFill>
            </a:endParaRPr>
          </a:p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в </a:t>
            </a:r>
            <a:r>
              <a:rPr lang="ru-RU" sz="4400" dirty="0" smtClean="0">
                <a:solidFill>
                  <a:schemeClr val="tx1"/>
                </a:solidFill>
              </a:rPr>
              <a:t>2024 году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17729"/>
            <a:ext cx="26181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u="heavy" spc="-10" dirty="0">
                <a:uFill>
                  <a:solidFill>
                    <a:srgbClr val="C00000"/>
                  </a:solidFill>
                </a:uFill>
              </a:rPr>
              <a:t>Особенности</a:t>
            </a:r>
            <a:r>
              <a:rPr sz="2500" u="heavy" spc="-30" dirty="0">
                <a:uFill>
                  <a:solidFill>
                    <a:srgbClr val="C00000"/>
                  </a:solidFill>
                </a:uFill>
              </a:rPr>
              <a:t> </a:t>
            </a:r>
            <a:r>
              <a:rPr sz="2500" u="heavy" spc="-5" dirty="0">
                <a:uFill>
                  <a:solidFill>
                    <a:srgbClr val="C00000"/>
                  </a:solidFill>
                </a:uFill>
              </a:rPr>
              <a:t>ЕГЭ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354888" y="733425"/>
            <a:ext cx="7848600" cy="462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единые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правила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 MT"/>
              <a:buChar char="•"/>
            </a:pPr>
            <a:endParaRPr sz="3150" dirty="0">
              <a:latin typeface="Cambria"/>
              <a:cs typeface="Cambria"/>
            </a:endParaRPr>
          </a:p>
          <a:p>
            <a:pPr marL="927100" indent="-915035">
              <a:lnSpc>
                <a:spcPct val="10000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единое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расписание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 MT"/>
              <a:buChar char="•"/>
            </a:pPr>
            <a:endParaRPr sz="3150" dirty="0">
              <a:latin typeface="Cambria"/>
              <a:cs typeface="Cambria"/>
            </a:endParaRPr>
          </a:p>
          <a:p>
            <a:pPr marL="927100" indent="-915035">
              <a:lnSpc>
                <a:spcPts val="259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заданий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стандартизированной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590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формы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(КИМ)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 dirty="0">
              <a:latin typeface="Cambria"/>
              <a:cs typeface="Cambria"/>
            </a:endParaRPr>
          </a:p>
          <a:p>
            <a:pPr marL="241300" marR="724535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специальных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бланков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оформления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ответов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задания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 MT"/>
              <a:buChar char="•"/>
            </a:pPr>
            <a:endParaRPr sz="3650" dirty="0">
              <a:latin typeface="Cambria"/>
              <a:cs typeface="Cambria"/>
            </a:endParaRPr>
          </a:p>
          <a:p>
            <a:pPr marL="241300" marR="341630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письменно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русском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языке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иностранным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языкам)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59116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240" y="609980"/>
            <a:ext cx="7723505" cy="236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3195"/>
              </a:lnSpc>
              <a:spcBef>
                <a:spcPts val="95"/>
              </a:spcBef>
            </a:pP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Лица, допустившие</a:t>
            </a:r>
            <a:r>
              <a:rPr sz="2800" b="1" spc="2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нарушение</a:t>
            </a:r>
            <a:endParaRPr sz="2800">
              <a:latin typeface="Cambria"/>
              <a:cs typeface="Cambria"/>
            </a:endParaRPr>
          </a:p>
          <a:p>
            <a:pPr algn="ctr">
              <a:lnSpc>
                <a:spcPts val="3195"/>
              </a:lnSpc>
            </a:pP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устанавливаемого</a:t>
            </a:r>
            <a:r>
              <a:rPr sz="2800" b="1" spc="4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порядка</a:t>
            </a:r>
            <a:r>
              <a:rPr sz="2800" b="1" spc="3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проведения</a:t>
            </a:r>
            <a:r>
              <a:rPr sz="2800" b="1" spc="4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20" dirty="0">
                <a:solidFill>
                  <a:srgbClr val="212168"/>
                </a:solidFill>
                <a:latin typeface="Cambria"/>
                <a:cs typeface="Cambria"/>
              </a:rPr>
              <a:t>ГИА,</a:t>
            </a:r>
            <a:endParaRPr sz="2800">
              <a:latin typeface="Cambria"/>
              <a:cs typeface="Cambria"/>
            </a:endParaRPr>
          </a:p>
          <a:p>
            <a:pPr marL="3175" algn="ctr">
              <a:lnSpc>
                <a:spcPct val="100000"/>
              </a:lnSpc>
              <a:spcBef>
                <a:spcPts val="660"/>
              </a:spcBef>
            </a:pPr>
            <a:r>
              <a:rPr sz="2800" b="1" spc="-40" dirty="0">
                <a:solidFill>
                  <a:srgbClr val="C00000"/>
                </a:solidFill>
                <a:latin typeface="Cambria"/>
                <a:cs typeface="Cambria"/>
              </a:rPr>
              <a:t>удаляются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экзамена!</a:t>
            </a:r>
            <a:endParaRPr sz="2800">
              <a:latin typeface="Cambria"/>
              <a:cs typeface="Cambria"/>
            </a:endParaRPr>
          </a:p>
          <a:p>
            <a:pPr marL="2068830" marR="2058035" algn="ctr">
              <a:lnSpc>
                <a:spcPct val="119700"/>
              </a:lnSpc>
              <a:spcBef>
                <a:spcPts val="10"/>
              </a:spcBef>
            </a:pP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Пересдача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возможна </a:t>
            </a:r>
            <a:r>
              <a:rPr sz="2800" b="1" spc="-6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5" dirty="0">
                <a:solidFill>
                  <a:srgbClr val="C00000"/>
                </a:solidFill>
                <a:latin typeface="Cambria"/>
                <a:cs typeface="Cambria"/>
              </a:rPr>
              <a:t>ТОЛЬКО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через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Cambria"/>
                <a:cs typeface="Cambria"/>
              </a:rPr>
              <a:t>год!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63"/>
            <a:ext cx="2260600" cy="107156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86133" y="3033087"/>
            <a:ext cx="6541134" cy="3825240"/>
            <a:chOff x="1986133" y="3033087"/>
            <a:chExt cx="6541134" cy="38252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6133" y="3033087"/>
              <a:ext cx="6541038" cy="38249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3180714"/>
              <a:ext cx="6029325" cy="33915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55854"/>
            <a:ext cx="706120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5" dirty="0"/>
              <a:t>В</a:t>
            </a:r>
            <a:r>
              <a:rPr sz="2200" dirty="0"/>
              <a:t> </a:t>
            </a:r>
            <a:r>
              <a:rPr sz="2200" spc="-10" dirty="0"/>
              <a:t>2024</a:t>
            </a:r>
            <a:r>
              <a:rPr sz="2200" spc="10" dirty="0"/>
              <a:t> </a:t>
            </a:r>
            <a:r>
              <a:rPr sz="2200" spc="-45" dirty="0"/>
              <a:t>году</a:t>
            </a:r>
            <a:r>
              <a:rPr sz="2200" spc="5" dirty="0"/>
              <a:t> </a:t>
            </a:r>
            <a:r>
              <a:rPr sz="2200" spc="-5" dirty="0"/>
              <a:t>ФИПИ</a:t>
            </a:r>
            <a:r>
              <a:rPr sz="2200" spc="15" dirty="0"/>
              <a:t> </a:t>
            </a:r>
            <a:r>
              <a:rPr sz="2200" spc="-25" dirty="0"/>
              <a:t>подает</a:t>
            </a:r>
            <a:r>
              <a:rPr sz="2200" dirty="0"/>
              <a:t> </a:t>
            </a:r>
            <a:r>
              <a:rPr sz="2200" spc="-5" dirty="0"/>
              <a:t>следующие</a:t>
            </a:r>
            <a:r>
              <a:rPr sz="2200" spc="-10" dirty="0"/>
              <a:t> минимальные </a:t>
            </a:r>
            <a:r>
              <a:rPr sz="2200" spc="-465" dirty="0"/>
              <a:t> </a:t>
            </a:r>
            <a:r>
              <a:rPr sz="2200" spc="-5" dirty="0"/>
              <a:t>баллы </a:t>
            </a:r>
            <a:r>
              <a:rPr sz="2200" spc="-10" dirty="0"/>
              <a:t>для</a:t>
            </a:r>
            <a:r>
              <a:rPr sz="2200" spc="15" dirty="0"/>
              <a:t> </a:t>
            </a:r>
            <a:r>
              <a:rPr sz="2200" spc="-15" dirty="0"/>
              <a:t>предметов</a:t>
            </a:r>
            <a:r>
              <a:rPr sz="2200" spc="10" dirty="0"/>
              <a:t> </a:t>
            </a:r>
            <a:r>
              <a:rPr sz="2200" spc="-5" dirty="0"/>
              <a:t>ЕГЭ:</a:t>
            </a:r>
            <a:endParaRPr sz="2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" y="1209673"/>
            <a:ext cx="8638555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8961"/>
            <a:ext cx="7725409" cy="267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Важно!</a:t>
            </a:r>
            <a:endParaRPr sz="2200">
              <a:latin typeface="Cambria"/>
              <a:cs typeface="Cambria"/>
            </a:endParaRPr>
          </a:p>
          <a:p>
            <a:pPr marL="12700" marR="951230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Получить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полного</a:t>
            </a:r>
            <a:r>
              <a:rPr sz="2200" b="1" spc="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среднего </a:t>
            </a:r>
            <a:r>
              <a:rPr sz="2200" b="1" spc="-4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образования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2024</a:t>
            </a:r>
            <a:r>
              <a:rPr sz="22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45" dirty="0">
                <a:solidFill>
                  <a:srgbClr val="001F5F"/>
                </a:solidFill>
                <a:latin typeface="Cambria"/>
                <a:cs typeface="Cambria"/>
              </a:rPr>
              <a:t>году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смогут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2205"/>
              </a:lnSpc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преодолевшие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по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2375"/>
              </a:lnSpc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предметам: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25" dirty="0">
                <a:solidFill>
                  <a:srgbClr val="C00000"/>
                </a:solidFill>
                <a:latin typeface="Cambria"/>
                <a:cs typeface="Cambria"/>
              </a:rPr>
              <a:t>русскому</a:t>
            </a:r>
            <a:r>
              <a:rPr sz="22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языку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2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2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(базовой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2510"/>
              </a:lnSpc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профильной)....</a:t>
            </a:r>
            <a:endParaRPr sz="2200">
              <a:latin typeface="Cambria"/>
              <a:cs typeface="Cambria"/>
            </a:endParaRPr>
          </a:p>
          <a:p>
            <a:pPr marL="241300" marR="5080" indent="-228600">
              <a:lnSpc>
                <a:spcPts val="2590"/>
              </a:lnSpc>
              <a:spcBef>
                <a:spcPts val="12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2024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году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аттестата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установлены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следующие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минимальные пороги:...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281" y="3000281"/>
            <a:ext cx="8684318" cy="32004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408" y="1470405"/>
            <a:ext cx="8131809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12168"/>
                </a:solidFill>
                <a:latin typeface="Cambria"/>
                <a:cs typeface="Cambria"/>
              </a:rPr>
              <a:t>Получить</a:t>
            </a:r>
            <a:r>
              <a:rPr sz="2400" b="1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Cambria"/>
                <a:cs typeface="Cambria"/>
              </a:rPr>
              <a:t>информацию</a:t>
            </a:r>
            <a:r>
              <a:rPr sz="2400" b="1" spc="3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212168"/>
                </a:solidFill>
                <a:latin typeface="Cambria"/>
                <a:cs typeface="Cambria"/>
              </a:rPr>
              <a:t>о</a:t>
            </a:r>
            <a:r>
              <a:rPr sz="2400" b="1" spc="-1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212168"/>
                </a:solidFill>
                <a:latin typeface="Cambria"/>
                <a:cs typeface="Cambria"/>
              </a:rPr>
              <a:t>результатах</a:t>
            </a:r>
            <a:r>
              <a:rPr sz="2400" b="1" spc="2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212168"/>
                </a:solidFill>
                <a:latin typeface="Cambria"/>
                <a:cs typeface="Cambria"/>
              </a:rPr>
              <a:t>государственной </a:t>
            </a:r>
            <a:r>
              <a:rPr sz="2400" b="1" spc="-509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212168"/>
                </a:solidFill>
                <a:latin typeface="Cambria"/>
                <a:cs typeface="Cambria"/>
              </a:rPr>
              <a:t>итоговой</a:t>
            </a:r>
            <a:r>
              <a:rPr sz="2400" b="1" spc="-10" dirty="0">
                <a:solidFill>
                  <a:srgbClr val="212168"/>
                </a:solidFill>
                <a:latin typeface="Cambria"/>
                <a:cs typeface="Cambria"/>
              </a:rPr>
              <a:t> аттестации</a:t>
            </a:r>
            <a:endParaRPr sz="24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212168"/>
                </a:solidFill>
                <a:latin typeface="Cambria"/>
                <a:cs typeface="Cambria"/>
              </a:rPr>
              <a:t>вы</a:t>
            </a:r>
            <a:r>
              <a:rPr sz="2400" b="1" spc="-3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212168"/>
                </a:solidFill>
                <a:latin typeface="Cambria"/>
                <a:cs typeface="Cambria"/>
              </a:rPr>
              <a:t>можете: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mbria"/>
              <a:cs typeface="Cambria"/>
            </a:endParaRPr>
          </a:p>
          <a:p>
            <a:pPr marL="1960245" marR="95885" indent="-1861185">
              <a:lnSpc>
                <a:spcPct val="100000"/>
              </a:lnSpc>
            </a:pPr>
            <a:r>
              <a:rPr sz="2400" b="1" dirty="0">
                <a:solidFill>
                  <a:srgbClr val="212168"/>
                </a:solidFill>
                <a:latin typeface="Cambria"/>
                <a:cs typeface="Cambria"/>
              </a:rPr>
              <a:t>- </a:t>
            </a:r>
            <a:r>
              <a:rPr sz="2400" b="1" spc="-5" dirty="0">
                <a:solidFill>
                  <a:srgbClr val="212168"/>
                </a:solidFill>
                <a:latin typeface="Cambria"/>
                <a:cs typeface="Cambria"/>
              </a:rPr>
              <a:t>на официальном информационном портале </a:t>
            </a:r>
            <a:r>
              <a:rPr sz="2400" b="1" spc="-10" dirty="0">
                <a:solidFill>
                  <a:srgbClr val="212168"/>
                </a:solidFill>
                <a:latin typeface="Cambria"/>
                <a:cs typeface="Cambria"/>
              </a:rPr>
              <a:t>единого </a:t>
            </a:r>
            <a:r>
              <a:rPr sz="2400" b="1" spc="-51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212168"/>
                </a:solidFill>
                <a:latin typeface="Cambria"/>
                <a:cs typeface="Cambria"/>
              </a:rPr>
              <a:t>государственного</a:t>
            </a:r>
            <a:r>
              <a:rPr sz="2400" b="1" spc="1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Cambria"/>
                <a:cs typeface="Cambria"/>
              </a:rPr>
              <a:t>экзамена</a:t>
            </a:r>
            <a:r>
              <a:rPr sz="2400" b="1" spc="1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212168"/>
                </a:solidFill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2323465">
              <a:lnSpc>
                <a:spcPct val="100000"/>
              </a:lnSpc>
            </a:pPr>
            <a:r>
              <a:rPr sz="24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http://check.ege.edu.ru/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838200"/>
            <a:ext cx="7391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spc="-20" dirty="0">
                <a:solidFill>
                  <a:srgbClr val="001F5F"/>
                </a:solidFill>
                <a:latin typeface="Cambria"/>
                <a:cs typeface="Cambria"/>
              </a:rPr>
              <a:t>По инициативе Президента Российской Федерации Владимира Путина выпускникам 2024 года будет дана возможность пересдать единый государственный экзамен (ЕГЭ) по одному из предметов до конца приемной кампании в вузы.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4419600"/>
            <a:ext cx="2146139" cy="92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9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42" y="367665"/>
            <a:ext cx="8249920" cy="38215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480"/>
              </a:spcBef>
            </a:pPr>
            <a:r>
              <a:rPr sz="2400" dirty="0"/>
              <a:t>Как </a:t>
            </a:r>
            <a:r>
              <a:rPr sz="2400" spc="-5" dirty="0" err="1"/>
              <a:t>получить</a:t>
            </a:r>
            <a:r>
              <a:rPr sz="2400" spc="-5" dirty="0"/>
              <a:t> </a:t>
            </a:r>
            <a:r>
              <a:rPr sz="2400" spc="-5" dirty="0" err="1" smtClean="0"/>
              <a:t>медаль</a:t>
            </a:r>
            <a:r>
              <a:rPr sz="2400" spc="-5" dirty="0" smtClean="0"/>
              <a:t> </a:t>
            </a:r>
            <a:r>
              <a:rPr sz="2400" dirty="0"/>
              <a:t>«За </a:t>
            </a:r>
            <a:r>
              <a:rPr sz="2400" spc="-5" dirty="0"/>
              <a:t>особые </a:t>
            </a:r>
            <a:r>
              <a:rPr sz="2400" spc="-20" dirty="0"/>
              <a:t>успехи </a:t>
            </a:r>
            <a:r>
              <a:rPr sz="2400" dirty="0"/>
              <a:t>в </a:t>
            </a:r>
            <a:r>
              <a:rPr sz="2400" spc="-515" dirty="0"/>
              <a:t> </a:t>
            </a:r>
            <a:r>
              <a:rPr sz="2400" spc="-5" dirty="0"/>
              <a:t>учении»?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240588" y="1195273"/>
            <a:ext cx="8568055" cy="47160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9690">
              <a:lnSpc>
                <a:spcPts val="2160"/>
              </a:lnSpc>
              <a:spcBef>
                <a:spcPts val="375"/>
              </a:spcBef>
            </a:pPr>
            <a:r>
              <a:rPr lang="ru-RU" sz="2000" b="1" spc="-5" dirty="0" smtClean="0">
                <a:solidFill>
                  <a:srgbClr val="001F5F"/>
                </a:solidFill>
                <a:latin typeface="Cambria"/>
                <a:cs typeface="Cambria"/>
              </a:rPr>
              <a:t>    </a:t>
            </a:r>
            <a:r>
              <a:rPr sz="2000" b="1" spc="-5" dirty="0" err="1" smtClean="0">
                <a:solidFill>
                  <a:srgbClr val="001F5F"/>
                </a:solidFill>
                <a:latin typeface="Cambria"/>
                <a:cs typeface="Cambria"/>
              </a:rPr>
              <a:t>Медаль</a:t>
            </a:r>
            <a:r>
              <a:rPr sz="2000" b="1" spc="-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«За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особые 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успехи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000" b="1" dirty="0" err="1">
                <a:solidFill>
                  <a:srgbClr val="001F5F"/>
                </a:solidFill>
                <a:latin typeface="Cambria"/>
                <a:cs typeface="Cambria"/>
              </a:rPr>
              <a:t>учении</a:t>
            </a:r>
            <a:r>
              <a:rPr sz="2000" b="1" dirty="0" smtClean="0">
                <a:solidFill>
                  <a:srgbClr val="001F5F"/>
                </a:solidFill>
                <a:latin typeface="Cambria"/>
                <a:cs typeface="Cambria"/>
              </a:rPr>
              <a:t>»</a:t>
            </a:r>
            <a:r>
              <a:rPr lang="ru-RU" sz="2000" b="1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en-US" sz="2000" b="1" dirty="0" smtClean="0">
                <a:solidFill>
                  <a:srgbClr val="001F5F"/>
                </a:solidFill>
                <a:latin typeface="Cambria"/>
                <a:cs typeface="Cambria"/>
              </a:rPr>
              <a:t>I </a:t>
            </a:r>
            <a:r>
              <a:rPr lang="ru-RU" sz="2000" b="1" dirty="0" smtClean="0">
                <a:solidFill>
                  <a:srgbClr val="001F5F"/>
                </a:solidFill>
                <a:latin typeface="Cambria"/>
                <a:cs typeface="Cambria"/>
              </a:rPr>
              <a:t>степени</a:t>
            </a:r>
            <a:r>
              <a:rPr sz="2000" b="1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вручается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вместе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с </a:t>
            </a:r>
            <a:r>
              <a:rPr lang="ru-RU" sz="2000" b="1" dirty="0" smtClean="0">
                <a:solidFill>
                  <a:srgbClr val="001F5F"/>
                </a:solidFill>
                <a:latin typeface="Cambria"/>
                <a:cs typeface="Cambria"/>
              </a:rPr>
              <a:t>  </a:t>
            </a:r>
            <a:r>
              <a:rPr sz="2000" b="1" spc="-10" dirty="0" err="1" smtClean="0">
                <a:solidFill>
                  <a:srgbClr val="001F5F"/>
                </a:solidFill>
                <a:latin typeface="Cambria"/>
                <a:cs typeface="Cambria"/>
              </a:rPr>
              <a:t>аттестатом</a:t>
            </a:r>
            <a:r>
              <a:rPr sz="20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о </a:t>
            </a:r>
            <a:r>
              <a:rPr sz="2000" b="1" spc="-4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среднем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общем образовании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с 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отличием, </a:t>
            </a:r>
            <a:r>
              <a:rPr sz="2000" b="1" spc="-20" dirty="0">
                <a:solidFill>
                  <a:srgbClr val="001F5F"/>
                </a:solidFill>
                <a:latin typeface="Cambria"/>
                <a:cs typeface="Cambria"/>
              </a:rPr>
              <a:t>то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есть </a:t>
            </a:r>
            <a:r>
              <a:rPr sz="2000" b="1" spc="-20" dirty="0">
                <a:solidFill>
                  <a:srgbClr val="001F5F"/>
                </a:solidFill>
                <a:latin typeface="Cambria"/>
                <a:cs typeface="Cambria"/>
              </a:rPr>
              <a:t>ученику, 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который 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 окончил</a:t>
            </a:r>
            <a:r>
              <a:rPr sz="20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11й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класс, получил</a:t>
            </a:r>
            <a:r>
              <a:rPr sz="20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итоговые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отметки</a:t>
            </a:r>
            <a:r>
              <a:rPr sz="20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«отлично»</a:t>
            </a:r>
            <a:r>
              <a:rPr sz="20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 err="1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 err="1" smtClean="0">
                <a:solidFill>
                  <a:srgbClr val="001F5F"/>
                </a:solidFill>
                <a:latin typeface="Cambria"/>
                <a:cs typeface="Cambria"/>
              </a:rPr>
              <a:t>всем</a:t>
            </a:r>
            <a:r>
              <a:rPr lang="ru-RU" sz="2000" b="1" spc="-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 err="1" smtClean="0">
                <a:solidFill>
                  <a:srgbClr val="001F5F"/>
                </a:solidFill>
                <a:latin typeface="Cambria"/>
                <a:cs typeface="Cambria"/>
              </a:rPr>
              <a:t>учебным</a:t>
            </a:r>
            <a:r>
              <a:rPr sz="2000" b="1" spc="-20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20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имеет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mbria"/>
                <a:cs typeface="Cambria"/>
              </a:rPr>
              <a:t>одно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0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следующих</a:t>
            </a:r>
            <a:r>
              <a:rPr sz="20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достижений:</a:t>
            </a:r>
            <a:endParaRPr sz="2000" dirty="0">
              <a:latin typeface="Cambria"/>
              <a:cs typeface="Cambria"/>
            </a:endParaRPr>
          </a:p>
          <a:p>
            <a:pPr marL="241300" marR="5080" indent="-228600">
              <a:lnSpc>
                <a:spcPts val="2160"/>
              </a:lnSpc>
              <a:spcBef>
                <a:spcPts val="1030"/>
              </a:spcBef>
              <a:buClr>
                <a:srgbClr val="001F5F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sz="1200" b="1" spc="-5" dirty="0" smtClean="0">
                <a:solidFill>
                  <a:srgbClr val="001F5F"/>
                </a:solidFill>
                <a:latin typeface="Cambria"/>
                <a:cs typeface="Cambria"/>
              </a:rPr>
              <a:t>ЕГЭ </a:t>
            </a:r>
            <a:r>
              <a:rPr sz="1200" b="1" spc="-5" dirty="0">
                <a:solidFill>
                  <a:srgbClr val="001F5F"/>
                </a:solidFill>
                <a:latin typeface="Cambria"/>
                <a:cs typeface="Cambria"/>
              </a:rPr>
              <a:t>по </a:t>
            </a:r>
            <a:r>
              <a:rPr sz="1200" b="1" spc="-20" dirty="0">
                <a:solidFill>
                  <a:srgbClr val="001F5F"/>
                </a:solidFill>
                <a:latin typeface="Cambria"/>
                <a:cs typeface="Cambria"/>
              </a:rPr>
              <a:t>русскому </a:t>
            </a:r>
            <a:r>
              <a:rPr sz="1200" b="1" dirty="0">
                <a:solidFill>
                  <a:srgbClr val="001F5F"/>
                </a:solidFill>
                <a:latin typeface="Cambria"/>
                <a:cs typeface="Cambria"/>
              </a:rPr>
              <a:t>языку и </a:t>
            </a:r>
            <a:r>
              <a:rPr sz="1200" b="1" spc="-10" dirty="0">
                <a:solidFill>
                  <a:srgbClr val="001F5F"/>
                </a:solidFill>
                <a:latin typeface="Cambria"/>
                <a:cs typeface="Cambria"/>
              </a:rPr>
              <a:t>математике </a:t>
            </a:r>
            <a:r>
              <a:rPr sz="1200" b="1" spc="-5" dirty="0">
                <a:solidFill>
                  <a:srgbClr val="001F5F"/>
                </a:solidFill>
                <a:latin typeface="Cambria"/>
                <a:cs typeface="Cambria"/>
              </a:rPr>
              <a:t>профильного </a:t>
            </a:r>
            <a:r>
              <a:rPr sz="1200" b="1" dirty="0">
                <a:solidFill>
                  <a:srgbClr val="001F5F"/>
                </a:solidFill>
                <a:latin typeface="Cambria"/>
                <a:cs typeface="Cambria"/>
              </a:rPr>
              <a:t>уровня и </a:t>
            </a:r>
            <a:r>
              <a:rPr sz="1200" b="1" spc="-4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mbria"/>
                <a:cs typeface="Cambria"/>
              </a:rPr>
              <a:t>набрал не менее </a:t>
            </a:r>
            <a:r>
              <a:rPr sz="1200" b="1" dirty="0">
                <a:solidFill>
                  <a:srgbClr val="001F5F"/>
                </a:solidFill>
                <a:latin typeface="Cambria"/>
                <a:cs typeface="Cambria"/>
              </a:rPr>
              <a:t>70 баллов </a:t>
            </a:r>
            <a:r>
              <a:rPr sz="1200" b="1" spc="-5" dirty="0">
                <a:solidFill>
                  <a:srgbClr val="001F5F"/>
                </a:solidFill>
                <a:latin typeface="Cambria"/>
                <a:cs typeface="Cambria"/>
              </a:rPr>
              <a:t>за каждый, </a:t>
            </a:r>
            <a:r>
              <a:rPr sz="1200" b="1" dirty="0">
                <a:solidFill>
                  <a:srgbClr val="001F5F"/>
                </a:solidFill>
                <a:latin typeface="Cambria"/>
                <a:cs typeface="Cambria"/>
              </a:rPr>
              <a:t>либо </a:t>
            </a:r>
            <a:r>
              <a:rPr sz="1200" b="1" spc="-5" dirty="0">
                <a:solidFill>
                  <a:srgbClr val="001F5F"/>
                </a:solidFill>
                <a:latin typeface="Cambria"/>
                <a:cs typeface="Cambria"/>
              </a:rPr>
              <a:t>набрал </a:t>
            </a:r>
            <a:r>
              <a:rPr sz="1200" b="1" dirty="0">
                <a:solidFill>
                  <a:srgbClr val="001F5F"/>
                </a:solidFill>
                <a:latin typeface="Cambria"/>
                <a:cs typeface="Cambria"/>
              </a:rPr>
              <a:t>70 баллов </a:t>
            </a:r>
            <a:r>
              <a:rPr sz="12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1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</a:t>
            </a:r>
            <a:r>
              <a:rPr sz="12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2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001F5F"/>
                </a:solidFill>
                <a:latin typeface="Cambria"/>
                <a:cs typeface="Cambria"/>
              </a:rPr>
              <a:t>русскому</a:t>
            </a:r>
            <a:r>
              <a:rPr sz="12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mbria"/>
                <a:cs typeface="Cambria"/>
              </a:rPr>
              <a:t>языку</a:t>
            </a:r>
            <a:r>
              <a:rPr sz="1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2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mbria"/>
                <a:cs typeface="Cambria"/>
              </a:rPr>
              <a:t>получил</a:t>
            </a:r>
            <a:r>
              <a:rPr sz="12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mbria"/>
                <a:cs typeface="Cambria"/>
              </a:rPr>
              <a:t>5 баллов</a:t>
            </a:r>
            <a:r>
              <a:rPr sz="12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b="1" spc="-5" dirty="0" err="1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b="1" spc="-10" dirty="0" err="1" smtClean="0">
                <a:solidFill>
                  <a:srgbClr val="001F5F"/>
                </a:solidFill>
                <a:latin typeface="Cambria"/>
                <a:cs typeface="Cambria"/>
              </a:rPr>
              <a:t>математике</a:t>
            </a:r>
            <a:r>
              <a:rPr lang="ru-RU" sz="12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b="1" spc="-5" dirty="0" err="1" smtClean="0">
                <a:solidFill>
                  <a:srgbClr val="001F5F"/>
                </a:solidFill>
                <a:latin typeface="Cambria"/>
                <a:cs typeface="Cambria"/>
              </a:rPr>
              <a:t>базового</a:t>
            </a:r>
            <a:r>
              <a:rPr sz="1200" b="1" spc="-40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200" b="1" dirty="0" err="1" smtClean="0">
                <a:solidFill>
                  <a:srgbClr val="001F5F"/>
                </a:solidFill>
                <a:latin typeface="Cambria"/>
                <a:cs typeface="Cambria"/>
              </a:rPr>
              <a:t>уровня</a:t>
            </a:r>
            <a:r>
              <a:rPr sz="1200" b="1" dirty="0" smtClean="0">
                <a:solidFill>
                  <a:srgbClr val="001F5F"/>
                </a:solidFill>
                <a:latin typeface="Cambria"/>
                <a:cs typeface="Cambria"/>
              </a:rPr>
              <a:t>;</a:t>
            </a:r>
            <a:endParaRPr lang="ru-RU" sz="1200" b="1" dirty="0" smtClean="0">
              <a:solidFill>
                <a:srgbClr val="001F5F"/>
              </a:solidFill>
              <a:latin typeface="Cambria"/>
              <a:cs typeface="Cambria"/>
            </a:endParaRPr>
          </a:p>
          <a:p>
            <a:pPr marL="241300" marR="5080" indent="-228600">
              <a:lnSpc>
                <a:spcPts val="2160"/>
              </a:lnSpc>
              <a:spcBef>
                <a:spcPts val="1030"/>
              </a:spcBef>
              <a:buClr>
                <a:srgbClr val="001F5F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endParaRPr lang="ru-RU" sz="1200" b="1" dirty="0">
              <a:solidFill>
                <a:srgbClr val="001F5F"/>
              </a:solidFill>
              <a:latin typeface="Cambria"/>
              <a:cs typeface="Cambria"/>
            </a:endParaRPr>
          </a:p>
          <a:p>
            <a:pPr marL="241300">
              <a:lnSpc>
                <a:spcPts val="2130"/>
              </a:lnSpc>
            </a:pPr>
            <a:r>
              <a:rPr lang="ru-RU" sz="2000" b="1" spc="-5" dirty="0" smtClean="0">
                <a:solidFill>
                  <a:srgbClr val="001F5F"/>
                </a:solidFill>
                <a:latin typeface="Cambria"/>
                <a:cs typeface="Cambria"/>
              </a:rPr>
              <a:t>Медаль </a:t>
            </a:r>
            <a:r>
              <a:rPr lang="ru-RU" sz="2000" b="1" spc="-15" dirty="0">
                <a:solidFill>
                  <a:srgbClr val="001F5F"/>
                </a:solidFill>
                <a:latin typeface="Cambria"/>
                <a:cs typeface="Cambria"/>
              </a:rPr>
              <a:t>«За особые успехи в учении» II степени вручается выпускникам, имеющим по всем учебным предметам, </a:t>
            </a:r>
            <a:r>
              <a:rPr lang="ru-RU" sz="2000" b="1" spc="-15" dirty="0" err="1">
                <a:solidFill>
                  <a:srgbClr val="001F5F"/>
                </a:solidFill>
                <a:latin typeface="Cambria"/>
                <a:cs typeface="Cambria"/>
              </a:rPr>
              <a:t>изучавшимся</a:t>
            </a:r>
            <a:r>
              <a:rPr lang="ru-RU" sz="2000" b="1" spc="-15" dirty="0">
                <a:solidFill>
                  <a:srgbClr val="001F5F"/>
                </a:solidFill>
                <a:latin typeface="Cambria"/>
                <a:cs typeface="Cambria"/>
              </a:rPr>
              <a:t> в соответствии с учебным планом, итоговые оценки успеваемости «отлично» и не более двух оценок «хорошо», </a:t>
            </a:r>
            <a:r>
              <a:rPr lang="ru-RU" sz="1200" b="1" spc="-10" dirty="0">
                <a:solidFill>
                  <a:srgbClr val="001F5F"/>
                </a:solidFill>
                <a:latin typeface="Cambria"/>
                <a:cs typeface="Cambria"/>
              </a:rPr>
              <a:t>успешно прошедшим ГИА (без учета результатов, полученных при прохождении повторно ГИА) и набравшим (случае прохождения ГИА в форме ЕГЭ) не менее 60 баллов на ЕГЭ по учебному предмету «Русский язык» и не менее 60 баллов на ЕГЭ по одному из сдаваемых учебных предметов, либо 5 баллов на ЕГЭ по учебному предмету «Математика» базового уровня (для выпускников, сдающих только учебные предметы «Русский язык» и «Математика» базового уровня). </a:t>
            </a:r>
            <a:endParaRPr sz="1200" b="1" spc="-10" dirty="0">
              <a:solidFill>
                <a:srgbClr val="001F5F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480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Особенности ЕГЭ</vt:lpstr>
      <vt:lpstr>Презентация PowerPoint</vt:lpstr>
      <vt:lpstr>В 2024 году ФИПИ подает следующие минимальные  баллы для предметов ЕГЭ:</vt:lpstr>
      <vt:lpstr>Презентация PowerPoint</vt:lpstr>
      <vt:lpstr>Презентация PowerPoint</vt:lpstr>
      <vt:lpstr>Презентация PowerPoint</vt:lpstr>
      <vt:lpstr>Как получить медаль «За особые успехи в  учении»?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Zam_novikova</cp:lastModifiedBy>
  <cp:revision>6</cp:revision>
  <dcterms:created xsi:type="dcterms:W3CDTF">2023-10-01T17:45:10Z</dcterms:created>
  <dcterms:modified xsi:type="dcterms:W3CDTF">2024-03-21T12:00:49Z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2023-10-01T00:00:00Z</vt:filetime>
  </property>
</Properties>
</file>